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6"/>
  </p:notesMasterIdLst>
  <p:handoutMasterIdLst>
    <p:handoutMasterId r:id="rId27"/>
  </p:handoutMasterIdLst>
  <p:sldIdLst>
    <p:sldId id="276" r:id="rId2"/>
    <p:sldId id="395" r:id="rId3"/>
    <p:sldId id="305" r:id="rId4"/>
    <p:sldId id="396" r:id="rId5"/>
    <p:sldId id="397" r:id="rId6"/>
    <p:sldId id="398" r:id="rId7"/>
    <p:sldId id="311" r:id="rId8"/>
    <p:sldId id="338" r:id="rId9"/>
    <p:sldId id="339" r:id="rId10"/>
    <p:sldId id="340" r:id="rId11"/>
    <p:sldId id="341" r:id="rId12"/>
    <p:sldId id="333" r:id="rId13"/>
    <p:sldId id="335" r:id="rId14"/>
    <p:sldId id="336" r:id="rId15"/>
    <p:sldId id="334" r:id="rId16"/>
    <p:sldId id="330" r:id="rId17"/>
    <p:sldId id="331" r:id="rId18"/>
    <p:sldId id="354" r:id="rId19"/>
    <p:sldId id="355" r:id="rId20"/>
    <p:sldId id="356" r:id="rId21"/>
    <p:sldId id="357" r:id="rId22"/>
    <p:sldId id="369" r:id="rId23"/>
    <p:sldId id="370" r:id="rId24"/>
    <p:sldId id="371" r:id="rId25"/>
  </p:sldIdLst>
  <p:sldSz cx="9144000" cy="6858000" type="screen4x3"/>
  <p:notesSz cx="6819900" cy="99187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00FF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2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624" autoAdjust="0"/>
  </p:normalViewPr>
  <p:slideViewPr>
    <p:cSldViewPr>
      <p:cViewPr varScale="1">
        <p:scale>
          <a:sx n="81" d="100"/>
          <a:sy n="81" d="100"/>
        </p:scale>
        <p:origin x="1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574" y="-108"/>
      </p:cViewPr>
      <p:guideLst>
        <p:guide orient="horz" pos="3124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TN"/>
              <a:t>موارد العنوان الأول 2016</a:t>
            </a:r>
            <a:endParaRPr lang="fr-FR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Feuil3!$G$24:$K$24</c:f>
              <c:strCache>
                <c:ptCount val="5"/>
                <c:pt idx="0">
                  <c:v>المعاليم على العقارات والأنشطة</c:v>
                </c:pt>
                <c:pt idx="1">
                  <c:v>مداخيل إشغال الملك العمومي البلدي إستلزام المرافق العمومية فيه</c:v>
                </c:pt>
                <c:pt idx="2">
                  <c:v>مداخيل الموجبات والرخص الإدارية ومعاليم مقابل إسداء خدمات</c:v>
                </c:pt>
                <c:pt idx="3">
                  <c:v>مداخيل الملك البلدي الإعتيادية</c:v>
                </c:pt>
                <c:pt idx="4">
                  <c:v>المداخيل المالية الإعتيادية</c:v>
                </c:pt>
              </c:strCache>
            </c:strRef>
          </c:cat>
          <c:val>
            <c:numRef>
              <c:f>Feuil3!$G$25:$K$25</c:f>
              <c:numCache>
                <c:formatCode>#\ ##0.000</c:formatCode>
                <c:ptCount val="5"/>
                <c:pt idx="0">
                  <c:v>1878000</c:v>
                </c:pt>
                <c:pt idx="1">
                  <c:v>301000</c:v>
                </c:pt>
                <c:pt idx="2">
                  <c:v>375000</c:v>
                </c:pt>
                <c:pt idx="3">
                  <c:v>234500</c:v>
                </c:pt>
                <c:pt idx="4">
                  <c:v>3918500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spPr>
    <a:gradFill>
      <a:gsLst>
        <a:gs pos="0">
          <a:srgbClr val="FF0000"/>
        </a:gs>
        <a:gs pos="100000">
          <a:schemeClr val="bg1">
            <a:shade val="64000"/>
            <a:lumMod val="88000"/>
          </a:schemeClr>
        </a:gs>
      </a:gsLst>
      <a:lin ang="5400000" scaled="0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TN"/>
              <a:t>موارد العنوان الثاني 2016</a:t>
            </a:r>
            <a:endParaRPr lang="fr-FR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Feuil3!$F$45:$H$45</c:f>
              <c:strCache>
                <c:ptCount val="3"/>
                <c:pt idx="0">
                  <c:v>منح التجهيز</c:v>
                </c:pt>
                <c:pt idx="1">
                  <c:v>مدخرات و موارد مختلفة</c:v>
                </c:pt>
                <c:pt idx="2">
                  <c:v>موارد الإقتراض الداخلي</c:v>
                </c:pt>
              </c:strCache>
            </c:strRef>
          </c:cat>
          <c:val>
            <c:numRef>
              <c:f>Feuil3!$F$46:$H$46</c:f>
              <c:numCache>
                <c:formatCode>#\ ##0.000</c:formatCode>
                <c:ptCount val="3"/>
                <c:pt idx="0">
                  <c:v>207000</c:v>
                </c:pt>
                <c:pt idx="1">
                  <c:v>8005369.6880000001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spPr>
    <a:gradFill>
      <a:gsLst>
        <a:gs pos="98000">
          <a:srgbClr val="FF0000"/>
        </a:gs>
        <a:gs pos="31000">
          <a:schemeClr val="bg1">
            <a:shade val="64000"/>
            <a:lumMod val="88000"/>
          </a:schemeClr>
        </a:gs>
      </a:gsLst>
      <a:lin ang="5400000" scaled="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TN"/>
              <a:t>نفقات العنوان الأول</a:t>
            </a:r>
            <a:r>
              <a:rPr lang="ar-TN" baseline="0"/>
              <a:t>2016</a:t>
            </a:r>
            <a:endParaRPr lang="fr-FR"/>
          </a:p>
        </c:rich>
      </c:tx>
      <c:layout>
        <c:manualLayout>
          <c:xMode val="edge"/>
          <c:yMode val="edge"/>
          <c:x val="0.58147136680580258"/>
          <c:y val="4.120201679079061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/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'موارد و نفقات ميزانية سنة 2017'!$F$81:$J$81</c:f>
              <c:strCache>
                <c:ptCount val="5"/>
                <c:pt idx="0">
                  <c:v>التأجير العمومي</c:v>
                </c:pt>
                <c:pt idx="1">
                  <c:v>وسائل المصالح</c:v>
                </c:pt>
                <c:pt idx="2">
                  <c:v>التدخل العمومي</c:v>
                </c:pt>
                <c:pt idx="3">
                  <c:v>نفقات التصرف الطارئة و غير الموزعة</c:v>
                </c:pt>
                <c:pt idx="4">
                  <c:v>فوائد الدين</c:v>
                </c:pt>
              </c:strCache>
            </c:strRef>
          </c:cat>
          <c:val>
            <c:numRef>
              <c:f>'موارد و نفقات ميزانية سنة 2017'!$F$82:$J$82</c:f>
              <c:numCache>
                <c:formatCode>#\ ##0.000</c:formatCode>
                <c:ptCount val="5"/>
                <c:pt idx="0">
                  <c:v>4199592</c:v>
                </c:pt>
                <c:pt idx="1">
                  <c:v>2159487.2000000002</c:v>
                </c:pt>
                <c:pt idx="2">
                  <c:v>526200</c:v>
                </c:pt>
                <c:pt idx="3">
                  <c:v>102036.8</c:v>
                </c:pt>
                <c:pt idx="4">
                  <c:v>212684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gradFill>
      <a:gsLst>
        <a:gs pos="99000">
          <a:srgbClr val="FF0000"/>
        </a:gs>
        <a:gs pos="45000">
          <a:schemeClr val="bg1">
            <a:shade val="64000"/>
            <a:lumMod val="88000"/>
          </a:schemeClr>
        </a:gs>
      </a:gsLst>
      <a:lin ang="5400000" scaled="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TN"/>
              <a:t>نفقات العنوان الثاني 2016</a:t>
            </a:r>
            <a:endParaRPr lang="fr-FR"/>
          </a:p>
        </c:rich>
      </c:tx>
      <c:layout>
        <c:manualLayout>
          <c:xMode val="edge"/>
          <c:yMode val="edge"/>
          <c:x val="0.33078475590551226"/>
          <c:y val="3.0769230769230792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Feuil3!$F$108:$H$108</c:f>
              <c:strCache>
                <c:ptCount val="3"/>
                <c:pt idx="0">
                  <c:v>الإستثمارات المباشرة</c:v>
                </c:pt>
                <c:pt idx="1">
                  <c:v>نفقات التنمية الطارئة و غير الموزعة</c:v>
                </c:pt>
                <c:pt idx="2">
                  <c:v>تسديد أصل الدين</c:v>
                </c:pt>
              </c:strCache>
            </c:strRef>
          </c:cat>
          <c:val>
            <c:numRef>
              <c:f>Feuil3!$F$109:$H$109</c:f>
              <c:numCache>
                <c:formatCode>#\ ##0.000</c:formatCode>
                <c:ptCount val="3"/>
                <c:pt idx="0">
                  <c:v>8173151.5219999999</c:v>
                </c:pt>
                <c:pt idx="1">
                  <c:v>274057.16600000003</c:v>
                </c:pt>
                <c:pt idx="2">
                  <c:v>356161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gradFill>
          <a:gsLst>
            <a:gs pos="96000">
              <a:srgbClr val="FF0000"/>
            </a:gs>
            <a:gs pos="57000">
              <a:schemeClr val="bg1">
                <a:shade val="64000"/>
                <a:lumMod val="88000"/>
              </a:schemeClr>
            </a:gs>
          </a:gsLst>
          <a:lin ang="5400000" scaled="0"/>
        </a:gradFill>
      </c:spPr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980B7-8479-4097-BCCE-0D0FE77A898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9AFD3A2-66EF-4831-8D55-50FCF8BC7595}">
      <dgm:prSet phldrT="[Texte]"/>
      <dgm:spPr>
        <a:gradFill rotWithShape="0">
          <a:gsLst>
            <a:gs pos="93000">
              <a:srgbClr val="FF0000"/>
            </a:gs>
            <a:gs pos="37000">
              <a:schemeClr val="bg1">
                <a:shade val="64000"/>
                <a:lumMod val="88000"/>
              </a:schemeClr>
            </a:gs>
          </a:gsLst>
          <a:lin ang="5400000" scaled="0"/>
        </a:gradFill>
      </dgm:spPr>
      <dgm:t>
        <a:bodyPr/>
        <a:lstStyle/>
        <a:p>
          <a:r>
            <a:rPr lang="ar-TN" dirty="0" smtClean="0"/>
            <a:t>مشاريع بلدية منجزة داخل المخطط</a:t>
          </a:r>
          <a:endParaRPr lang="fr-FR" dirty="0"/>
        </a:p>
      </dgm:t>
    </dgm:pt>
    <dgm:pt modelId="{3AD5850A-C24D-4B23-8E0F-094AF2CB330D}" type="parTrans" cxnId="{1B5F4226-FF29-4680-9ADF-D75B4D8840D7}">
      <dgm:prSet/>
      <dgm:spPr/>
      <dgm:t>
        <a:bodyPr/>
        <a:lstStyle/>
        <a:p>
          <a:endParaRPr lang="fr-FR"/>
        </a:p>
      </dgm:t>
    </dgm:pt>
    <dgm:pt modelId="{8BFEB52E-6348-47BC-9AA2-4CD9EECF0F4D}" type="sibTrans" cxnId="{1B5F4226-FF29-4680-9ADF-D75B4D8840D7}">
      <dgm:prSet/>
      <dgm:spPr/>
      <dgm:t>
        <a:bodyPr/>
        <a:lstStyle/>
        <a:p>
          <a:endParaRPr lang="fr-FR"/>
        </a:p>
      </dgm:t>
    </dgm:pt>
    <dgm:pt modelId="{54AFEA7C-1F28-483F-BCBA-BF2970E3045A}">
      <dgm:prSet phldrT="[Texte]"/>
      <dgm:spPr>
        <a:gradFill rotWithShape="0">
          <a:gsLst>
            <a:gs pos="93000">
              <a:srgbClr val="FF0000"/>
            </a:gs>
            <a:gs pos="37000">
              <a:schemeClr val="bg1">
                <a:shade val="64000"/>
                <a:lumMod val="88000"/>
              </a:schemeClr>
            </a:gs>
          </a:gsLst>
          <a:lin ang="5400000" scaled="0"/>
        </a:gradFill>
      </dgm:spPr>
      <dgm:t>
        <a:bodyPr/>
        <a:lstStyle/>
        <a:p>
          <a:r>
            <a:rPr lang="ar-TN" dirty="0" smtClean="0"/>
            <a:t>مشاريع بلدية منجزة خارج المخطط</a:t>
          </a:r>
          <a:endParaRPr lang="fr-FR" dirty="0"/>
        </a:p>
      </dgm:t>
    </dgm:pt>
    <dgm:pt modelId="{F9BD2427-4C1E-443A-9C47-5EECEAE0F7AE}" type="parTrans" cxnId="{56833D61-137C-42C3-B27A-55645E5B9483}">
      <dgm:prSet/>
      <dgm:spPr/>
      <dgm:t>
        <a:bodyPr/>
        <a:lstStyle/>
        <a:p>
          <a:endParaRPr lang="fr-FR"/>
        </a:p>
      </dgm:t>
    </dgm:pt>
    <dgm:pt modelId="{D6ACB226-CF1A-42B9-B392-108075EB193C}" type="sibTrans" cxnId="{56833D61-137C-42C3-B27A-55645E5B9483}">
      <dgm:prSet/>
      <dgm:spPr/>
      <dgm:t>
        <a:bodyPr/>
        <a:lstStyle/>
        <a:p>
          <a:endParaRPr lang="fr-FR"/>
        </a:p>
      </dgm:t>
    </dgm:pt>
    <dgm:pt modelId="{DEB02B10-6F41-481D-BE8F-F9560B1A8E93}" type="pres">
      <dgm:prSet presAssocID="{32C980B7-8479-4097-BCCE-0D0FE77A8986}" presName="Name0" presStyleCnt="0">
        <dgm:presLayoutVars>
          <dgm:dir val="rev"/>
          <dgm:animLvl val="lvl"/>
          <dgm:resizeHandles val="exact"/>
        </dgm:presLayoutVars>
      </dgm:prSet>
      <dgm:spPr/>
    </dgm:pt>
    <dgm:pt modelId="{338490EF-AED5-4EA8-9719-5A52E007E5A9}" type="pres">
      <dgm:prSet presAssocID="{A9AFD3A2-66EF-4831-8D55-50FCF8BC759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3B7C6D-BB5C-4050-A98C-F04853F2CC23}" type="pres">
      <dgm:prSet presAssocID="{8BFEB52E-6348-47BC-9AA2-4CD9EECF0F4D}" presName="parTxOnlySpace" presStyleCnt="0"/>
      <dgm:spPr/>
    </dgm:pt>
    <dgm:pt modelId="{BA2882AD-D7C8-41A4-84EC-62694B80F5AB}" type="pres">
      <dgm:prSet presAssocID="{54AFEA7C-1F28-483F-BCBA-BF2970E3045A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5F4226-FF29-4680-9ADF-D75B4D8840D7}" srcId="{32C980B7-8479-4097-BCCE-0D0FE77A8986}" destId="{A9AFD3A2-66EF-4831-8D55-50FCF8BC7595}" srcOrd="0" destOrd="0" parTransId="{3AD5850A-C24D-4B23-8E0F-094AF2CB330D}" sibTransId="{8BFEB52E-6348-47BC-9AA2-4CD9EECF0F4D}"/>
    <dgm:cxn modelId="{D696ECA0-06F8-4419-8DA3-8752A77B223A}" type="presOf" srcId="{54AFEA7C-1F28-483F-BCBA-BF2970E3045A}" destId="{BA2882AD-D7C8-41A4-84EC-62694B80F5AB}" srcOrd="0" destOrd="0" presId="urn:microsoft.com/office/officeart/2005/8/layout/chevron1"/>
    <dgm:cxn modelId="{56833D61-137C-42C3-B27A-55645E5B9483}" srcId="{32C980B7-8479-4097-BCCE-0D0FE77A8986}" destId="{54AFEA7C-1F28-483F-BCBA-BF2970E3045A}" srcOrd="1" destOrd="0" parTransId="{F9BD2427-4C1E-443A-9C47-5EECEAE0F7AE}" sibTransId="{D6ACB226-CF1A-42B9-B392-108075EB193C}"/>
    <dgm:cxn modelId="{4B499C30-B472-4125-9DFF-0662EF18716D}" type="presOf" srcId="{32C980B7-8479-4097-BCCE-0D0FE77A8986}" destId="{DEB02B10-6F41-481D-BE8F-F9560B1A8E93}" srcOrd="0" destOrd="0" presId="urn:microsoft.com/office/officeart/2005/8/layout/chevron1"/>
    <dgm:cxn modelId="{2A35B1C8-F0F4-40D7-B151-36DBAAD45779}" type="presOf" srcId="{A9AFD3A2-66EF-4831-8D55-50FCF8BC7595}" destId="{338490EF-AED5-4EA8-9719-5A52E007E5A9}" srcOrd="0" destOrd="0" presId="urn:microsoft.com/office/officeart/2005/8/layout/chevron1"/>
    <dgm:cxn modelId="{3FE00A02-C082-4831-B2B2-558A3651B4ED}" type="presParOf" srcId="{DEB02B10-6F41-481D-BE8F-F9560B1A8E93}" destId="{338490EF-AED5-4EA8-9719-5A52E007E5A9}" srcOrd="0" destOrd="0" presId="urn:microsoft.com/office/officeart/2005/8/layout/chevron1"/>
    <dgm:cxn modelId="{DE471B7A-D616-407D-905E-66CD813A3672}" type="presParOf" srcId="{DEB02B10-6F41-481D-BE8F-F9560B1A8E93}" destId="{EE3B7C6D-BB5C-4050-A98C-F04853F2CC23}" srcOrd="1" destOrd="0" presId="urn:microsoft.com/office/officeart/2005/8/layout/chevron1"/>
    <dgm:cxn modelId="{E902084E-953D-4B17-8898-2F02CDEFD205}" type="presParOf" srcId="{DEB02B10-6F41-481D-BE8F-F9560B1A8E93}" destId="{BA2882AD-D7C8-41A4-84EC-62694B80F5A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0E1B27-9891-4F2D-962E-230B859A1A8C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00C28186-96CF-43F4-AE2B-11C8FDD5A36F}">
      <dgm:prSet phldrT="[Texte]" custT="1"/>
      <dgm:spPr>
        <a:solidFill>
          <a:schemeClr val="bg2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TN" sz="2800" dirty="0" smtClean="0"/>
            <a:t>5مشروع</a:t>
          </a:r>
          <a:endParaRPr lang="fr-FR" sz="2800" dirty="0"/>
        </a:p>
      </dgm:t>
    </dgm:pt>
    <dgm:pt modelId="{76D0CAA7-B686-4235-99CD-719EC455FEE6}" type="parTrans" cxnId="{E02E7BA0-CE88-41B7-9CA4-852E903B0DC3}">
      <dgm:prSet/>
      <dgm:spPr/>
      <dgm:t>
        <a:bodyPr/>
        <a:lstStyle/>
        <a:p>
          <a:endParaRPr lang="fr-FR"/>
        </a:p>
      </dgm:t>
    </dgm:pt>
    <dgm:pt modelId="{C6EEB5F8-5EF4-4538-AD50-8ED68194DCC1}" type="sibTrans" cxnId="{E02E7BA0-CE88-41B7-9CA4-852E903B0DC3}">
      <dgm:prSet/>
      <dgm:spPr/>
      <dgm:t>
        <a:bodyPr/>
        <a:lstStyle/>
        <a:p>
          <a:endParaRPr lang="fr-FR"/>
        </a:p>
      </dgm:t>
    </dgm:pt>
    <dgm:pt modelId="{D18F116C-BC2F-494A-A837-B4CAF168EB2B}" type="pres">
      <dgm:prSet presAssocID="{770E1B27-9891-4F2D-962E-230B859A1A8C}" presName="Name0" presStyleCnt="0">
        <dgm:presLayoutVars>
          <dgm:dir val="rev"/>
          <dgm:animLvl val="lvl"/>
          <dgm:resizeHandles val="exact"/>
        </dgm:presLayoutVars>
      </dgm:prSet>
      <dgm:spPr/>
    </dgm:pt>
    <dgm:pt modelId="{09760291-4ABD-4116-A24E-569DE235F9CB}" type="pres">
      <dgm:prSet presAssocID="{00C28186-96CF-43F4-AE2B-11C8FDD5A36F}" presName="parTxOnly" presStyleLbl="node1" presStyleIdx="0" presStyleCnt="1" custLinFactNeighborX="4037" custLinFactNeighborY="-5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2E7BA0-CE88-41B7-9CA4-852E903B0DC3}" srcId="{770E1B27-9891-4F2D-962E-230B859A1A8C}" destId="{00C28186-96CF-43F4-AE2B-11C8FDD5A36F}" srcOrd="0" destOrd="0" parTransId="{76D0CAA7-B686-4235-99CD-719EC455FEE6}" sibTransId="{C6EEB5F8-5EF4-4538-AD50-8ED68194DCC1}"/>
    <dgm:cxn modelId="{11C7AD33-52FD-4CD2-B695-A69BC2989515}" type="presOf" srcId="{770E1B27-9891-4F2D-962E-230B859A1A8C}" destId="{D18F116C-BC2F-494A-A837-B4CAF168EB2B}" srcOrd="0" destOrd="0" presId="urn:microsoft.com/office/officeart/2005/8/layout/chevron1"/>
    <dgm:cxn modelId="{7C073290-B169-4F6C-A100-3E70A1C2E69C}" type="presOf" srcId="{00C28186-96CF-43F4-AE2B-11C8FDD5A36F}" destId="{09760291-4ABD-4116-A24E-569DE235F9CB}" srcOrd="0" destOrd="0" presId="urn:microsoft.com/office/officeart/2005/8/layout/chevron1"/>
    <dgm:cxn modelId="{7AD5FB2A-738D-4128-B853-377D74DB327F}" type="presParOf" srcId="{D18F116C-BC2F-494A-A837-B4CAF168EB2B}" destId="{09760291-4ABD-4116-A24E-569DE235F9C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490EF-AED5-4EA8-9719-5A52E007E5A9}">
      <dsp:nvSpPr>
        <dsp:cNvPr id="0" name=""/>
        <dsp:cNvSpPr/>
      </dsp:nvSpPr>
      <dsp:spPr>
        <a:xfrm rot="10800000">
          <a:off x="3305260" y="1604463"/>
          <a:ext cx="3665697" cy="1466279"/>
        </a:xfrm>
        <a:prstGeom prst="chevron">
          <a:avLst/>
        </a:prstGeom>
        <a:gradFill rotWithShape="0">
          <a:gsLst>
            <a:gs pos="93000">
              <a:srgbClr val="FF0000"/>
            </a:gs>
            <a:gs pos="37000">
              <a:schemeClr val="bg1">
                <a:shade val="64000"/>
                <a:lumMod val="88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39" tIns="45339" rIns="136017" bIns="45339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3400" kern="1200" dirty="0" smtClean="0"/>
            <a:t>مشاريع بلدية منجزة داخل المخطط</a:t>
          </a:r>
          <a:endParaRPr lang="fr-FR" sz="3400" kern="1200" dirty="0"/>
        </a:p>
      </dsp:txBody>
      <dsp:txXfrm rot="10800000">
        <a:off x="4038399" y="1604463"/>
        <a:ext cx="2199418" cy="1466279"/>
      </dsp:txXfrm>
    </dsp:sp>
    <dsp:sp modelId="{BA2882AD-D7C8-41A4-84EC-62694B80F5AB}">
      <dsp:nvSpPr>
        <dsp:cNvPr id="0" name=""/>
        <dsp:cNvSpPr/>
      </dsp:nvSpPr>
      <dsp:spPr>
        <a:xfrm rot="10800000">
          <a:off x="6132" y="1604463"/>
          <a:ext cx="3665697" cy="1466279"/>
        </a:xfrm>
        <a:prstGeom prst="chevron">
          <a:avLst/>
        </a:prstGeom>
        <a:gradFill rotWithShape="0">
          <a:gsLst>
            <a:gs pos="93000">
              <a:srgbClr val="FF0000"/>
            </a:gs>
            <a:gs pos="37000">
              <a:schemeClr val="bg1">
                <a:shade val="64000"/>
                <a:lumMod val="88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39" tIns="45339" rIns="136017" bIns="45339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3400" kern="1200" dirty="0" smtClean="0"/>
            <a:t>مشاريع بلدية منجزة خارج المخطط</a:t>
          </a:r>
          <a:endParaRPr lang="fr-FR" sz="3400" kern="1200" dirty="0"/>
        </a:p>
      </dsp:txBody>
      <dsp:txXfrm rot="10800000">
        <a:off x="739271" y="1604463"/>
        <a:ext cx="2199418" cy="1466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60291-4ABD-4116-A24E-569DE235F9CB}">
      <dsp:nvSpPr>
        <dsp:cNvPr id="0" name=""/>
        <dsp:cNvSpPr/>
      </dsp:nvSpPr>
      <dsp:spPr>
        <a:xfrm rot="10800000">
          <a:off x="3418" y="0"/>
          <a:ext cx="3497043" cy="1000132"/>
        </a:xfrm>
        <a:prstGeom prst="chevron">
          <a:avLst/>
        </a:prstGeom>
        <a:solidFill>
          <a:schemeClr val="bg2"/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7338" tIns="37338" rIns="112014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800" kern="1200" dirty="0" smtClean="0"/>
            <a:t>5مشروع</a:t>
          </a:r>
          <a:endParaRPr lang="fr-FR" sz="2800" kern="1200" dirty="0"/>
        </a:p>
      </dsp:txBody>
      <dsp:txXfrm rot="10800000">
        <a:off x="503484" y="0"/>
        <a:ext cx="2496911" cy="1000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25231-7D01-4677-BFC6-1EFAAE315EB9}" type="datetimeFigureOut">
              <a:rPr lang="fr-FR" smtClean="0"/>
              <a:pPr/>
              <a:t>07/11/2016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TN" smtClean="0"/>
              <a:t>بلدية المروج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B7A11-3562-47AE-84EF-4A88EEE14A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96301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CBB84-A600-4099-A16A-B38A5CBECAFF}" type="datetimeFigureOut">
              <a:rPr lang="fr-FR" smtClean="0"/>
              <a:pPr/>
              <a:t>07/11/2016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TN" smtClean="0"/>
              <a:t>بلدية المروج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8F106-1240-492C-B520-711EDC6FDF0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4090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593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073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800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094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26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593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693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4943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17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10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18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019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19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829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A8F106-1240-492C-B520-711EDC6FDF0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966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20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455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21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1315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22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2540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23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053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24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78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8F106-1240-492C-B520-711EDC6FDF0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25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A8F106-1240-492C-B520-711EDC6FDF0E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26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A8F106-1240-492C-B520-711EDC6FDF0E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030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A8F106-1240-492C-B520-711EDC6FDF0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704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459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91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DD94D-8887-4E31-B7FD-F4B34BB797CC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TN" smtClean="0"/>
              <a:t>بلدية المروج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84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055-9522-44D8-AEB1-B746CAA8BCAF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53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63354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69586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526693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43104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74909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404098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B960-C2E1-47A3-834F-55A24C02857E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11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C2E2-B81B-4C77-967D-1BF0E0828BFB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06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4C66-79B2-473E-92F5-22168DA63974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45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DCD4-B840-42A6-B271-4DC6A6A62564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67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F275-3FF5-4807-9875-3361BB56201D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02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56A8-6738-4F42-852A-E28E31BB4E59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91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9997-CAB1-4BD7-9314-125E1A09A1F3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89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F968-D860-4583-8FEC-D6E29C4C3BD9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6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FBAB-8CF3-474A-8594-DFF709871925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02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D9AF-8308-4AEA-84B3-85C24A643C7A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89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AC92F4B-E39F-475E-AB5F-58A909B73B17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1942893-B9F2-496F-858A-43659BBCE7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39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2/Logo_commune_El_Mourouj.sv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noFill/>
          <a:ln>
            <a:noFill/>
          </a:ln>
          <a:effectLst/>
        </p:spPr>
        <p:txBody>
          <a:bodyPr/>
          <a:lstStyle/>
          <a:p>
            <a:fld id="{29EF1376-9E18-4CDD-B557-5FA70532B605}" type="datetime12">
              <a:rPr lang="ar-TN" sz="2000" b="1" smtClean="0">
                <a:solidFill>
                  <a:schemeClr val="tx2">
                    <a:lumMod val="10000"/>
                  </a:schemeClr>
                </a:solidFill>
                <a:cs typeface="+mj-cs"/>
              </a:rPr>
              <a:pPr/>
              <a:t>07-11-2016 17:44</a:t>
            </a:fld>
            <a:endParaRPr lang="fr-FR" sz="2000" b="1" dirty="0">
              <a:solidFill>
                <a:schemeClr val="tx2">
                  <a:lumMod val="10000"/>
                </a:schemeClr>
              </a:solidFill>
              <a:cs typeface="+mj-cs"/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/>
          <a:lstStyle/>
          <a:p>
            <a:r>
              <a:rPr lang="ar-DZ" sz="2000" b="1" smtClean="0">
                <a:solidFill>
                  <a:schemeClr val="accent1">
                    <a:lumMod val="50000"/>
                  </a:schemeClr>
                </a:solidFill>
                <a:cs typeface="+mj-cs"/>
              </a:rPr>
              <a:t>بلدية المروج</a:t>
            </a:r>
            <a:endParaRPr lang="fr-FR" sz="2000" b="1">
              <a:solidFill>
                <a:schemeClr val="accent1">
                  <a:lumMod val="50000"/>
                </a:schemeClr>
              </a:solidFill>
              <a:cs typeface="+mj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/>
          <a:lstStyle/>
          <a:p>
            <a:fld id="{E1942893-B9F2-496F-858A-43659BBCE72D}" type="slidenum">
              <a:rPr lang="fr-FR" sz="2000" b="1" smtClean="0">
                <a:solidFill>
                  <a:schemeClr val="tx2">
                    <a:lumMod val="10000"/>
                  </a:schemeClr>
                </a:solidFill>
                <a:cs typeface="+mj-cs"/>
              </a:rPr>
              <a:pPr/>
              <a:t>1</a:t>
            </a:fld>
            <a:endParaRPr lang="fr-FR" sz="2000" b="1">
              <a:solidFill>
                <a:schemeClr val="tx2">
                  <a:lumMod val="10000"/>
                </a:schemeClr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548680"/>
            <a:ext cx="6921499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j-cs"/>
              </a:rPr>
              <a:t>التشـــــــــــــخيص المالي </a:t>
            </a:r>
            <a:endParaRPr lang="fr-FR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8398" y="2171573"/>
            <a:ext cx="7020272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ar-TN" sz="20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تطور الميزان البلدي للفترة 2012-2016 </a:t>
            </a:r>
            <a:r>
              <a:rPr lang="fr-FR" sz="20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-I-</a:t>
            </a:r>
            <a:endParaRPr lang="fr-FR" sz="2000" b="1" dirty="0">
              <a:solidFill>
                <a:schemeClr val="bg2">
                  <a:lumMod val="10000"/>
                </a:schemeClr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90109" y="3160037"/>
            <a:ext cx="457200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 rtl="1"/>
            <a:r>
              <a:rPr lang="fr-FR" sz="20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-II- </a:t>
            </a:r>
            <a:r>
              <a:rPr lang="ar-TN" sz="2000" b="1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هيكلة المصاريف  بميزانية سنة </a:t>
            </a:r>
            <a:r>
              <a:rPr lang="fr-FR" sz="2000" b="1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 </a:t>
            </a:r>
            <a:r>
              <a:rPr lang="ar-TN" sz="2000" b="1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j-cs"/>
              </a:rPr>
              <a:t>2016</a:t>
            </a:r>
            <a:endParaRPr lang="fr-FR" sz="2000" b="1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92080" y="4267741"/>
            <a:ext cx="2345514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ar-TN" sz="2000" b="1" spc="50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</a:t>
            </a:r>
            <a:r>
              <a:rPr lang="fr-FR" sz="2000" b="1" spc="50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-</a:t>
            </a:r>
            <a:r>
              <a:rPr lang="ar-TN" sz="2000" b="1" spc="50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هيكلة موارد العنوان الأول</a:t>
            </a:r>
          </a:p>
          <a:p>
            <a:pPr algn="r" rtl="1"/>
            <a:r>
              <a:rPr lang="ar-TN" sz="2000" b="1" spc="50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- هيكلة موارد العنوان الثاني</a:t>
            </a:r>
            <a:endParaRPr lang="fr-FR" sz="2000" b="1" dirty="0">
              <a:solidFill>
                <a:schemeClr val="accent1">
                  <a:lumMod val="50000"/>
                </a:schemeClr>
              </a:solidFill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AB13-F69D-46A1-9976-73395D0B5F6D}" type="datetime12">
              <a:rPr lang="ar-TN" sz="1100" smtClean="0">
                <a:solidFill>
                  <a:schemeClr val="accent1">
                    <a:lumMod val="50000"/>
                  </a:schemeClr>
                </a:solidFill>
                <a:cs typeface="+mj-cs"/>
              </a:rPr>
              <a:pPr/>
              <a:t>07-11-2016 17:44</a:t>
            </a:fld>
            <a:endParaRPr lang="fr-FR" sz="1100" dirty="0">
              <a:solidFill>
                <a:schemeClr val="accent1">
                  <a:lumMod val="50000"/>
                </a:schemeClr>
              </a:solidFill>
              <a:cs typeface="+mj-cs"/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z="1100" dirty="0" smtClean="0">
                <a:solidFill>
                  <a:schemeClr val="accent1">
                    <a:lumMod val="50000"/>
                  </a:schemeClr>
                </a:solidFill>
                <a:cs typeface="+mj-cs"/>
              </a:rPr>
              <a:t>بلدية المروج</a:t>
            </a:r>
            <a:endParaRPr lang="fr-FR" sz="1100" dirty="0">
              <a:solidFill>
                <a:schemeClr val="accent1">
                  <a:lumMod val="50000"/>
                </a:schemeClr>
              </a:solidFill>
              <a:cs typeface="+mj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z="1100" smtClean="0">
                <a:cs typeface="+mj-cs"/>
              </a:rPr>
              <a:pPr/>
              <a:t>10</a:t>
            </a:fld>
            <a:endParaRPr lang="fr-FR" sz="1100" dirty="0">
              <a:cs typeface="+mj-cs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546970"/>
              </p:ext>
            </p:extLst>
          </p:nvPr>
        </p:nvGraphicFramePr>
        <p:xfrm>
          <a:off x="395536" y="836712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F5D5-0054-4B94-BFF6-554C7A32AD6F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11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695188"/>
              </p:ext>
            </p:extLst>
          </p:nvPr>
        </p:nvGraphicFramePr>
        <p:xfrm>
          <a:off x="685800" y="2865451"/>
          <a:ext cx="7772400" cy="2427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007"/>
                <a:gridCol w="1542860"/>
                <a:gridCol w="1859179"/>
                <a:gridCol w="3066354"/>
              </a:tblGrid>
              <a:tr h="426062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</a:rPr>
                        <a:t>العنوان الثاني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النسبة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الموارد المحققة إلى غاية 30 /10 /2016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تقديرات الميزانية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بيان الموارد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156%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322 479,000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207 000,000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منح التجهيز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67%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5 359 472,533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8 005 369,688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مدخرات و موارد مختلفة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22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69%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5 681 951,533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8 212 369,688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المجموع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070C-1460-4E1D-A449-D9E3136D932A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12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8794" y="2357430"/>
            <a:ext cx="5572164" cy="1446550"/>
          </a:xfrm>
          <a:prstGeom prst="rect">
            <a:avLst/>
          </a:prstGeom>
          <a:gradFill>
            <a:gsLst>
              <a:gs pos="100000">
                <a:srgbClr val="FF0000"/>
              </a:gs>
              <a:gs pos="49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TN" sz="4400" b="1" cap="none" spc="50" dirty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هيكلة </a:t>
            </a:r>
            <a:r>
              <a:rPr lang="ar-TN" sz="4400" b="1" cap="none" spc="50" dirty="0" smtClean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موارد</a:t>
            </a:r>
          </a:p>
          <a:p>
            <a:pPr algn="ctr"/>
            <a:r>
              <a:rPr lang="ar-TN" sz="4400" b="1" cap="none" spc="50" dirty="0" smtClean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TN" sz="4400" b="1" cap="none" spc="50" dirty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العنوان الثاني</a:t>
            </a:r>
            <a:endParaRPr lang="fr-FR" sz="2000" b="1" cap="none" spc="50" dirty="0">
              <a:ln w="11430"/>
              <a:solidFill>
                <a:schemeClr val="tx2">
                  <a:lumMod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D4EC-73DF-4FC6-9129-62F6825E6AAB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13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678900"/>
              </p:ext>
            </p:extLst>
          </p:nvPr>
        </p:nvGraphicFramePr>
        <p:xfrm>
          <a:off x="827584" y="980728"/>
          <a:ext cx="74888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B8FB-6965-4246-9669-4D796AD2936C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3768" y="571480"/>
            <a:ext cx="17220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TN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النفقات</a:t>
            </a:r>
            <a:endParaRPr lang="fr-F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569043"/>
              </p:ext>
            </p:extLst>
          </p:nvPr>
        </p:nvGraphicFramePr>
        <p:xfrm>
          <a:off x="323528" y="1484783"/>
          <a:ext cx="8352928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9935"/>
                <a:gridCol w="1178277"/>
                <a:gridCol w="1394099"/>
                <a:gridCol w="1679918"/>
                <a:gridCol w="2770699"/>
              </a:tblGrid>
              <a:tr h="483697"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</a:rPr>
                        <a:t>العنوان الأول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5428" marR="5428" marT="5428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91027">
                <a:tc>
                  <a:txBody>
                    <a:bodyPr/>
                    <a:lstStyle/>
                    <a:p>
                      <a:pPr algn="l" fontAlgn="ctr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النسبة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الإنجاز إلى غاية 30 /10 /2016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</a:rPr>
                        <a:t>تقديرات الميزانية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بيان النفقات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93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46%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76%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2 670 168,608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3 531 000,000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التأجير العمومي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93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25%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81%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1 572 671,875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1 931 320,000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وسائل المصالح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93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5%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83%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293 778,036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353 500,000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التدخل العمومي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93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79%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35 000,000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44 580,000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نفقات التصرف الطارئة و غير الموزعة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93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100%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255 600,000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255 600,000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فوائد الدين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93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80%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79%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4 827 218,519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6 116 000,000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المجموع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69FF-468E-4DD3-B424-A67691883439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15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551897"/>
              </p:ext>
            </p:extLst>
          </p:nvPr>
        </p:nvGraphicFramePr>
        <p:xfrm>
          <a:off x="685331" y="1319212"/>
          <a:ext cx="7433143" cy="4486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11C8-36B1-4346-89E7-D9A0F5FEC170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16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739368"/>
              </p:ext>
            </p:extLst>
          </p:nvPr>
        </p:nvGraphicFramePr>
        <p:xfrm>
          <a:off x="539551" y="1700808"/>
          <a:ext cx="8208913" cy="3853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243"/>
                <a:gridCol w="1629510"/>
                <a:gridCol w="1963594"/>
                <a:gridCol w="3238566"/>
              </a:tblGrid>
              <a:tr h="556502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</a:rPr>
                        <a:t>العنوان الثاني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4933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النسبة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الإنجاز إلى غاية 30 /10 /2016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تقديرات الميزانية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بيان النفقات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829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93%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1 702 768,137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8 173 151,522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 err="1">
                          <a:effectLst/>
                        </a:rPr>
                        <a:t>الإستثمارات</a:t>
                      </a:r>
                      <a:r>
                        <a:rPr lang="ar-TN" sz="1400" b="1" u="none" strike="noStrike" dirty="0">
                          <a:effectLst/>
                        </a:rPr>
                        <a:t> المباشرة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829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274 057,166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نفقات التنمية الطارئة و غير الموزعة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829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356 161,000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356 161,000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تسديد أصل الدين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829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100%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2 058 929,137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8 803 369,688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المجموع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5" marR="6455" marT="6455" marB="0" anchor="ctr">
                    <a:gradFill>
                      <a:gsLst>
                        <a:gs pos="0">
                          <a:srgbClr val="FF0000"/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5EDE-89E2-463B-BA70-2A63784638A9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17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567909"/>
              </p:ext>
            </p:extLst>
          </p:nvPr>
        </p:nvGraphicFramePr>
        <p:xfrm>
          <a:off x="685331" y="1365250"/>
          <a:ext cx="7487069" cy="451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18F-BE3B-4E8A-9BD4-44D045CD8185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18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1916832"/>
            <a:ext cx="7129933" cy="2862322"/>
          </a:xfrm>
          <a:prstGeom prst="rect">
            <a:avLst/>
          </a:prstGeom>
          <a:gradFill>
            <a:gsLst>
              <a:gs pos="98000">
                <a:srgbClr val="FF0000"/>
              </a:gs>
              <a:gs pos="32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بسطة حول المشاريع البلدية المنجزة </a:t>
            </a:r>
          </a:p>
          <a:p>
            <a:pPr algn="ctr"/>
            <a:r>
              <a:rPr lang="ar-TN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الفترة: 2012-2016</a:t>
            </a:r>
            <a:endParaRPr lang="fr-FR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5999-3B0A-4130-8BB6-8313F474A053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19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814494853"/>
              </p:ext>
            </p:extLst>
          </p:nvPr>
        </p:nvGraphicFramePr>
        <p:xfrm>
          <a:off x="1524000" y="785794"/>
          <a:ext cx="6977090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fld id="{7D21D884-4E06-4084-BA2D-93D514D85051}" type="datetime12">
              <a:rPr lang="ar-TN" sz="2000" b="1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sz="20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r>
              <a:rPr lang="ar-DZ" sz="2000" b="1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sz="20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E1942893-B9F2-496F-858A-43659BBCE72D}" type="slidenum">
              <a:rPr lang="fr-FR" sz="2000" b="1" smtClean="0">
                <a:solidFill>
                  <a:schemeClr val="accent1">
                    <a:lumMod val="50000"/>
                  </a:schemeClr>
                </a:solidFill>
              </a:rPr>
              <a:pPr/>
              <a:t>2</a:t>
            </a:fld>
            <a:endParaRPr lang="fr-FR" sz="20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9672" y="980728"/>
            <a:ext cx="6921499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r-FR" sz="20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-IV- </a:t>
            </a:r>
            <a:r>
              <a:rPr lang="ar-TN" sz="2000" b="1" cap="none" spc="0" dirty="0" smtClean="0">
                <a:ln w="1143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هيكلة </a:t>
            </a:r>
            <a:r>
              <a:rPr lang="ar-TN" sz="2000" b="1" cap="none" spc="0" dirty="0">
                <a:ln w="1143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ميزانية </a:t>
            </a:r>
            <a:r>
              <a:rPr lang="ar-TN" sz="2000" b="1" cap="none" spc="0" dirty="0" smtClean="0">
                <a:ln w="1143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سنة 2016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52120" y="1556792"/>
            <a:ext cx="216024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TN" sz="2000" b="1" dirty="0" smtClean="0">
                <a:solidFill>
                  <a:schemeClr val="accent1">
                    <a:lumMod val="50000"/>
                  </a:schemeClr>
                </a:solidFill>
              </a:rPr>
              <a:t>-الموارد</a:t>
            </a: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72066" y="3357562"/>
            <a:ext cx="2614818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l" rtl="1"/>
            <a:r>
              <a:rPr lang="ar-TN" sz="2000" b="1" cap="none" spc="0" dirty="0" smtClean="0">
                <a:ln w="10541" cmpd="sng">
                  <a:noFill/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- تفصيل موارد العنوان الثاني</a:t>
            </a:r>
            <a:endParaRPr lang="fr-FR" sz="2000" b="1" cap="none" spc="0" dirty="0">
              <a:ln w="10541" cmpd="sng">
                <a:noFill/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16016" y="4437112"/>
            <a:ext cx="3945311" cy="4001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l" rtl="1"/>
            <a:r>
              <a:rPr lang="fr-FR" sz="20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-V- </a:t>
            </a:r>
            <a:r>
              <a:rPr lang="ar-TN" sz="2000" b="1" cap="none" spc="0" dirty="0" smtClean="0">
                <a:ln w="12700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المشاريع المبرمجة بميزانية سنة 2016</a:t>
            </a:r>
            <a:endParaRPr lang="fr-FR" sz="2000" b="1" cap="none" spc="0" dirty="0">
              <a:ln w="12700">
                <a:noFill/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9592" y="5301208"/>
            <a:ext cx="7758608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fr-FR" sz="2000" b="1" spc="5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-VI- </a:t>
            </a:r>
            <a:r>
              <a:rPr lang="ar-SA" sz="2000" b="1" dirty="0" smtClean="0">
                <a:ln w="10541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قائمة في المشاريع المبرمجة بميزانية سنة</a:t>
            </a:r>
            <a:r>
              <a:rPr lang="ar-TN" sz="2000" b="1" dirty="0" smtClean="0">
                <a:ln w="10541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000" b="1" dirty="0" smtClean="0">
                <a:ln w="10541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2016</a:t>
            </a:r>
            <a:r>
              <a:rPr lang="ar-TN" sz="2000" b="1" dirty="0" smtClean="0">
                <a:ln w="10541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000" b="1" dirty="0" smtClean="0">
                <a:ln w="10541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مع بيان خطة التمويل </a:t>
            </a:r>
            <a:endParaRPr lang="fr-FR" sz="2000" b="1" dirty="0" smtClean="0">
              <a:ln w="10541" cmpd="sng">
                <a:noFill/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  <a:p>
            <a:pPr algn="r"/>
            <a:r>
              <a:rPr lang="ar-SA" sz="2000" b="1" dirty="0" smtClean="0">
                <a:ln w="10541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27984" y="2852936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2000" b="1" dirty="0" smtClean="0">
                <a:solidFill>
                  <a:schemeClr val="accent1">
                    <a:lumMod val="50000"/>
                  </a:schemeClr>
                </a:solidFill>
              </a:rPr>
              <a:t>-هيكلة موارد العنوان الثاني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86182" y="2285992"/>
            <a:ext cx="38576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TN" sz="2000" b="1" dirty="0" smtClean="0">
                <a:solidFill>
                  <a:srgbClr val="0F6FC6">
                    <a:lumMod val="50000"/>
                  </a:srgbClr>
                </a:solidFill>
              </a:rPr>
              <a:t>- هيكلة موارد العنوان الأول</a:t>
            </a:r>
            <a:endParaRPr lang="fr-FR" sz="2000" b="1" dirty="0">
              <a:solidFill>
                <a:srgbClr val="0F6FC6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2B80A-2E04-44AE-8BC3-35DF3C19745A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20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1428736"/>
            <a:ext cx="7668227" cy="144655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4400" b="1" cap="none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TN" sz="4400" b="1" cap="none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مشاريع بلدية منجزة داخل المخطط لسنة 2016</a:t>
            </a:r>
            <a:endParaRPr lang="fr-FR" sz="20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" name="Groupe 5"/>
          <p:cNvGrpSpPr/>
          <p:nvPr/>
        </p:nvGrpSpPr>
        <p:grpSpPr>
          <a:xfrm>
            <a:off x="3000364" y="3000372"/>
            <a:ext cx="3283985" cy="928694"/>
            <a:chOff x="4325" y="0"/>
            <a:chExt cx="4424830" cy="1500198"/>
          </a:xfrm>
          <a:solidFill>
            <a:schemeClr val="accent3">
              <a:lumMod val="40000"/>
              <a:lumOff val="60000"/>
            </a:scheme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7" name="Chevron 6"/>
            <p:cNvSpPr/>
            <p:nvPr/>
          </p:nvSpPr>
          <p:spPr>
            <a:xfrm rot="10800000">
              <a:off x="4325" y="0"/>
              <a:ext cx="4424830" cy="1500198"/>
            </a:xfrm>
            <a:prstGeom prst="chevron">
              <a:avLst/>
            </a:prstGeom>
            <a:grpFill/>
            <a:ln>
              <a:solidFill>
                <a:schemeClr val="tx2">
                  <a:lumMod val="25000"/>
                </a:schemeClr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Chevron 4"/>
            <p:cNvSpPr/>
            <p:nvPr/>
          </p:nvSpPr>
          <p:spPr>
            <a:xfrm rot="21600000">
              <a:off x="754424" y="0"/>
              <a:ext cx="2924632" cy="1500198"/>
            </a:xfrm>
            <a:prstGeom prst="rect">
              <a:avLst/>
            </a:prstGeom>
            <a:grpFill/>
            <a:ln>
              <a:solidFill>
                <a:schemeClr val="tx2">
                  <a:lumMod val="25000"/>
                </a:schemeClr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8677" tIns="78677" rIns="236030" bIns="78677" numCol="1" spcCol="1270" anchor="ctr" anchorCtr="0">
              <a:noAutofit/>
            </a:bodyPr>
            <a:lstStyle/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TN" sz="2800" kern="1200" dirty="0" smtClean="0"/>
                <a:t>14مشروع</a:t>
              </a:r>
              <a:endParaRPr lang="fr-FR" sz="2800" kern="1200" dirty="0"/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lumMod val="90000"/>
            </a:schemeClr>
          </a:solidFill>
        </p:spPr>
        <p:txBody>
          <a:bodyPr/>
          <a:lstStyle/>
          <a:p>
            <a:fld id="{2ADC51B8-32D7-4262-A9E9-CEBF2300817F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lumMod val="90000"/>
            </a:schemeClr>
          </a:solidFill>
        </p:spPr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lumMod val="90000"/>
            </a:schemeClr>
          </a:solidFill>
        </p:spPr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21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480617"/>
              </p:ext>
            </p:extLst>
          </p:nvPr>
        </p:nvGraphicFramePr>
        <p:xfrm>
          <a:off x="251520" y="175198"/>
          <a:ext cx="8352929" cy="6332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/>
                <a:gridCol w="1296144"/>
                <a:gridCol w="2592289"/>
              </a:tblGrid>
              <a:tr h="44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الملاحظات 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</a:rPr>
                        <a:t>الكلفة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</a:rPr>
                        <a:t>المشروع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تكليف وكالة تونس الكبرى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للتعمير بإنجاز الدراسة التي هي بصدد الإنجاز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30.000.000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دراسة مراجعة مثال التهيئة العمرانية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إصدار إذن بإنطلاق الأشغال للأحياء المبرمجة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1.650.000.000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تعبيد الطرقات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إنجاز كل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الدراسات المطلوبة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70.000.000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الدراسات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بصدد الدراسة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300.000.000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تبليط الأرصفة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إصدار إذن بإنطلاق الأشغال لتنوير حي </a:t>
                      </a:r>
                      <a:r>
                        <a:rPr lang="ar-TN" sz="14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البكوشة</a:t>
                      </a: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و الطريق الرابطة بين مدرسة الطاهر صفر و معهد محمد </a:t>
                      </a:r>
                      <a:r>
                        <a:rPr lang="ar-TN" sz="14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البراهمي</a:t>
                      </a: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و شارع 14 </a:t>
                      </a:r>
                      <a:r>
                        <a:rPr lang="ar-TN" sz="14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جانفي</a:t>
                      </a: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المروج السادس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210.000.000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التنوير العمومي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إضافة هذه الإعتمادات إلى الإعتمادات المخصصة لتهيئة الحدائق قصد تهيئة المسلك الصحي بالمروج الأول و إحداث مسلك آخر بحديقة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البرهان المروج الخامس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300.000.000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تجميل مداخل المدينة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أحيل ملف الصفقة إلى اللجنة الجهوية للصفقات لتعيين المقاول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780.000.000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بناء أكشاك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إنجاز المشروع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40.000.000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effectLst/>
                        </a:rPr>
                        <a:t>إقتناء</a:t>
                      </a:r>
                      <a:r>
                        <a:rPr lang="ar-SA" sz="1400" b="1" dirty="0">
                          <a:effectLst/>
                        </a:rPr>
                        <a:t> معدات إعلامية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إنجاز المشروع 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600.000.000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effectLst/>
                        </a:rPr>
                        <a:t>إقتنا</a:t>
                      </a:r>
                      <a:r>
                        <a:rPr lang="ar-SA" sz="1400" b="1" dirty="0">
                          <a:effectLst/>
                        </a:rPr>
                        <a:t> معدات نظافة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تسوية الوضعية العقارية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مع الوكالة العقارية للسكنى لستة مقاسم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200.000.000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effectLst/>
                        </a:rPr>
                        <a:t>إقتناء</a:t>
                      </a:r>
                      <a:r>
                        <a:rPr lang="ar-SA" sz="1400" b="1" dirty="0">
                          <a:effectLst/>
                        </a:rPr>
                        <a:t> أراضي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إعطاء الإذن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بإنطلاق الأشغال التي </a:t>
                      </a:r>
                      <a:r>
                        <a:rPr lang="ar-TN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إنطلقت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في 05/10/2016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50.000.000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تهيئة مستودع الحجز بالمروج 1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إصدار إعلان طلب عروض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في ثلاثة مناسبات دون جدوى وبصدد إبرام صفقة بالتفاوض المباشر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120.000.000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err="1">
                          <a:effectLst/>
                        </a:rPr>
                        <a:t>إقتناء</a:t>
                      </a:r>
                      <a:r>
                        <a:rPr lang="ar-SA" sz="1400" b="1" dirty="0">
                          <a:effectLst/>
                        </a:rPr>
                        <a:t> وسائل نقل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الترفيع في الإعتمادات بصم إعتمادات الخاصة بالتهيئة و التجميل لتهيئة المسلك الصحي بالمروج الخامس و المشروع بصدد إتمام الدراسة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300.000.000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تهيئة مساحات خضراء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502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إنجاز المشروع بتركيز </a:t>
                      </a:r>
                      <a:r>
                        <a:rPr lang="ar-TN" sz="14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كميرات</a:t>
                      </a: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مراقبة</a:t>
                      </a:r>
                      <a:r>
                        <a:rPr lang="ar-TN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و معدات البستنة و معدات الحدادة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100.000.000</a:t>
                      </a: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إقتناء معدات و تجهيزات مختلفة 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>
                    <a:gradFill>
                      <a:gsLst>
                        <a:gs pos="95000">
                          <a:srgbClr val="FF0000"/>
                        </a:gs>
                        <a:gs pos="42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694064" y="2133802"/>
            <a:ext cx="1797800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25180-F4C5-4094-BBD7-D55986367A2B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22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3108" y="1714488"/>
          <a:ext cx="4786346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173"/>
                <a:gridCol w="2393173"/>
              </a:tblGrid>
              <a:tr h="928694">
                <a:tc>
                  <a:txBody>
                    <a:bodyPr/>
                    <a:lstStyle/>
                    <a:p>
                      <a:pPr algn="ctr"/>
                      <a:endParaRPr lang="ar-TN" dirty="0" smtClean="0"/>
                    </a:p>
                    <a:p>
                      <a:pPr algn="ctr"/>
                      <a:r>
                        <a:rPr lang="ar-TN" dirty="0" smtClean="0"/>
                        <a:t>الدراسات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dirty="0" smtClean="0"/>
                    </a:p>
                    <a:p>
                      <a:pPr algn="ctr"/>
                      <a:r>
                        <a:rPr lang="ar-TN" dirty="0" smtClean="0"/>
                        <a:t>المشروع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algn="r"/>
                      <a:r>
                        <a:rPr lang="ar-TN" b="0" dirty="0" smtClean="0"/>
                        <a:t>2012-2014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b="1" dirty="0" smtClean="0"/>
                        <a:t>سنة الانجاز</a:t>
                      </a:r>
                      <a:endParaRPr lang="fr-FR" b="1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algn="r" rtl="1"/>
                      <a:r>
                        <a:rPr lang="ar-TN" b="0" dirty="0" smtClean="0"/>
                        <a:t>100.000.000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b="1" dirty="0" smtClean="0"/>
                        <a:t>الكلفة بالدينار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AD03-6717-420D-87F9-0EA404AFB3BE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23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1571612"/>
            <a:ext cx="7668227" cy="144655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TN" sz="4400" b="1" cap="none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مشاريع بلدية  منجزة خارج المخطط لسنة 2016</a:t>
            </a:r>
            <a:endParaRPr lang="fr-FR" sz="20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726235560"/>
              </p:ext>
            </p:extLst>
          </p:nvPr>
        </p:nvGraphicFramePr>
        <p:xfrm>
          <a:off x="2714612" y="3714752"/>
          <a:ext cx="3500462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16C3-E8AF-42B7-9BB8-54823DA1FC4D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24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871707"/>
              </p:ext>
            </p:extLst>
          </p:nvPr>
        </p:nvGraphicFramePr>
        <p:xfrm>
          <a:off x="251520" y="306335"/>
          <a:ext cx="8749482" cy="5580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6494"/>
                <a:gridCol w="2916494"/>
                <a:gridCol w="2916494"/>
              </a:tblGrid>
              <a:tr h="810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الملاحظات 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</a:rPr>
                        <a:t>الكلفة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</a:rPr>
                        <a:t>المشروع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95410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في طور</a:t>
                      </a:r>
                      <a:r>
                        <a:rPr lang="ar-TN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الإنجاز بلغت نسبة تقدم الأشغال 90 </a:t>
                      </a:r>
                      <a:r>
                        <a:rPr lang="fr-FR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 </a:t>
                      </a:r>
                      <a:r>
                        <a:rPr lang="ar-TN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</a:rPr>
                        <a:t>130,000,000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تهيئة فضاء المواطن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95410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إنطلقت</a:t>
                      </a: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الأشغال في 05/09/2016 بلغت نسبة تقدم الأشغال 40 </a:t>
                      </a: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ar-TN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</a:rPr>
                        <a:t>600,000,000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تعبيد الطرقات بتقسيم </a:t>
                      </a:r>
                      <a:r>
                        <a:rPr lang="ar-SA" sz="1400" b="1" dirty="0" err="1">
                          <a:solidFill>
                            <a:schemeClr val="tx1"/>
                          </a:solidFill>
                          <a:effectLst/>
                        </a:rPr>
                        <a:t>الدغري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95410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إنجاز المشروع و بصدد القبول الوقتي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99000">
                          <a:srgbClr val="FF0000"/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</a:rPr>
                        <a:t>57,000,000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96000">
                          <a:srgbClr val="FF0000"/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</a:rPr>
                        <a:t>بناء سياج حديدي بالملعب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95410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تعيين المقاول بتاريخ 05/09/2016 نسبة تقدم الأشغال 15</a:t>
                      </a:r>
                      <a:r>
                        <a:rPr lang="ar-TN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99000">
                          <a:srgbClr val="FF0000"/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123,000,000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97000">
                          <a:srgbClr val="FF0000"/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إنجاز رصيف تحويل الفضلات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95410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تم إصدار إذن بالتزود لإقتناء 10 حاويات  في إنتظار تسلم الحاويات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98000">
                          <a:srgbClr val="FF0000"/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140,000,000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96000">
                          <a:srgbClr val="FF0000"/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TN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إقتناء حاويات</a:t>
                      </a:r>
                      <a:r>
                        <a:rPr lang="ar-TN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ذكية 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97000">
                          <a:srgbClr val="FF0000"/>
                        </a:gs>
                        <a:gs pos="33000">
                          <a:schemeClr val="accent1">
                            <a:lumMod val="45000"/>
                            <a:lumOff val="55000"/>
                          </a:schemeClr>
                        </a:gs>
                        <a:gs pos="41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25896" y="2305749"/>
            <a:ext cx="12243422" cy="178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42844" y="6286520"/>
            <a:ext cx="2133600" cy="365125"/>
          </a:xfrm>
        </p:spPr>
        <p:txBody>
          <a:bodyPr/>
          <a:lstStyle/>
          <a:p>
            <a:fld id="{EBE84C75-BD54-49C1-9D65-6197EF75A22E}" type="datetime12">
              <a:rPr lang="ar-TN" sz="1000" b="1" smtClean="0">
                <a:solidFill>
                  <a:schemeClr val="tx1">
                    <a:lumMod val="25000"/>
                  </a:schemeClr>
                </a:solidFill>
              </a:rPr>
              <a:pPr/>
              <a:t>07-11-2016 17:44</a:t>
            </a:fld>
            <a:endParaRPr lang="fr-FR" sz="1000" b="1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2928926" y="6357958"/>
            <a:ext cx="3352800" cy="365125"/>
          </a:xfrm>
        </p:spPr>
        <p:txBody>
          <a:bodyPr/>
          <a:lstStyle/>
          <a:p>
            <a:pPr algn="ctr"/>
            <a:r>
              <a:rPr lang="ar-DZ" sz="1400" b="1" dirty="0" smtClean="0">
                <a:solidFill>
                  <a:schemeClr val="bg2">
                    <a:lumMod val="25000"/>
                  </a:schemeClr>
                </a:solidFill>
              </a:rPr>
              <a:t>بلدية المروج</a:t>
            </a:r>
            <a:endParaRPr lang="fr-FR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z="2000" b="1" smtClean="0">
                <a:solidFill>
                  <a:schemeClr val="tx1">
                    <a:lumMod val="25000"/>
                  </a:schemeClr>
                </a:solidFill>
              </a:rPr>
              <a:pPr/>
              <a:t>3</a:t>
            </a:fld>
            <a:endParaRPr lang="fr-FR" sz="2000" b="1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43042" y="1928802"/>
            <a:ext cx="5819222" cy="193899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TN" sz="6000" b="1" spc="50" dirty="0" smtClean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تطور الميزان البلدي</a:t>
            </a:r>
            <a:endParaRPr lang="fr-FR" sz="6000" b="1" spc="50" dirty="0" smtClean="0">
              <a:ln w="11430"/>
              <a:solidFill>
                <a:schemeClr val="tx2">
                  <a:lumMod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ar-TN" sz="6000" b="1" spc="50" dirty="0" smtClean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للفترة 2012-2016</a:t>
            </a:r>
            <a:endParaRPr lang="fr-FR" sz="60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0" name="Image 9" descr="Fichier:Logo commune El Mourouj.sv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7166"/>
            <a:ext cx="785813" cy="857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2828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4C66-79B2-473E-92F5-22168DA63974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690328"/>
              </p:ext>
            </p:extLst>
          </p:nvPr>
        </p:nvGraphicFramePr>
        <p:xfrm>
          <a:off x="3843333" y="1466345"/>
          <a:ext cx="3776667" cy="3857652"/>
        </p:xfrm>
        <a:graphic>
          <a:graphicData uri="http://schemas.openxmlformats.org/drawingml/2006/table">
            <a:tbl>
              <a:tblPr/>
              <a:tblGrid>
                <a:gridCol w="1258889"/>
                <a:gridCol w="1258889"/>
                <a:gridCol w="1258889"/>
              </a:tblGrid>
              <a:tr h="69666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273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نسبة تحقيق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الإستخلاصات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تقديرات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511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000000"/>
                          </a:solidFill>
                          <a:latin typeface="Arabic Transparent"/>
                        </a:rPr>
                        <a:t>الميزانية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ar-TN" sz="1800" b="1" i="0" u="none" strike="noStrike" dirty="0">
                        <a:solidFill>
                          <a:srgbClr val="000000"/>
                        </a:solidFill>
                        <a:latin typeface="Arabic Transparen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الحاصلة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الموارد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02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128,13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5 397 922,631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4 213 000,000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02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110,9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3 738 905,026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3 371 000,000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02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120,48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9 136 827,657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7 584 000,000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7620000" y="2928934"/>
          <a:ext cx="1524000" cy="2387058"/>
        </p:xfrm>
        <a:graphic>
          <a:graphicData uri="http://schemas.openxmlformats.org/drawingml/2006/table">
            <a:tbl>
              <a:tblPr/>
              <a:tblGrid>
                <a:gridCol w="1524000"/>
              </a:tblGrid>
              <a:tr h="85339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 dirty="0">
                          <a:solidFill>
                            <a:srgbClr val="000000"/>
                          </a:solidFill>
                          <a:latin typeface="Arabic Transparent"/>
                        </a:rPr>
                        <a:t>العنوان الأول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8967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 dirty="0">
                          <a:solidFill>
                            <a:srgbClr val="000000"/>
                          </a:solidFill>
                          <a:latin typeface="Arabic Transparent"/>
                        </a:rPr>
                        <a:t>العنوان الثاني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4398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 dirty="0">
                          <a:solidFill>
                            <a:srgbClr val="000000"/>
                          </a:solidFill>
                          <a:latin typeface="Arabic Transparent"/>
                        </a:rPr>
                        <a:t>المجمـــــوع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572000" y="357166"/>
            <a:ext cx="4265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TN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abic Transparent"/>
              </a:rPr>
              <a:t>المــــــــــــــــــوارد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085179"/>
              </p:ext>
            </p:extLst>
          </p:nvPr>
        </p:nvGraphicFramePr>
        <p:xfrm>
          <a:off x="401697" y="1466347"/>
          <a:ext cx="3429024" cy="3857651"/>
        </p:xfrm>
        <a:graphic>
          <a:graphicData uri="http://schemas.openxmlformats.org/drawingml/2006/table">
            <a:tbl>
              <a:tblPr/>
              <a:tblGrid>
                <a:gridCol w="1143008"/>
                <a:gridCol w="1143008"/>
                <a:gridCol w="1143008"/>
              </a:tblGrid>
              <a:tr h="69666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273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نسبة تحقيق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جملة المداخيل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تقديرات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7513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الميزانية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ar-TN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الحاصلة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>
                          <a:solidFill>
                            <a:srgbClr val="000000"/>
                          </a:solidFill>
                          <a:latin typeface="Arabic Transparent"/>
                        </a:rPr>
                        <a:t>الموارد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902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126,58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5 931 956,047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4 686 500,000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902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100,37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4 231 427,366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4 215 764,000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902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114,17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10 163 383,413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8 902 264,000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4C66-79B2-473E-92F5-22168DA63974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731001"/>
              </p:ext>
            </p:extLst>
          </p:nvPr>
        </p:nvGraphicFramePr>
        <p:xfrm>
          <a:off x="3923926" y="1549123"/>
          <a:ext cx="3791346" cy="3819529"/>
        </p:xfrm>
        <a:graphic>
          <a:graphicData uri="http://schemas.openxmlformats.org/drawingml/2006/table">
            <a:tbl>
              <a:tblPr/>
              <a:tblGrid>
                <a:gridCol w="1263782"/>
                <a:gridCol w="1263782"/>
                <a:gridCol w="1263782"/>
              </a:tblGrid>
              <a:tr h="68978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944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نسبة تحقيق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جملة المداخيل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تقديرات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99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الميزانية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الحاصلة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الموارد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24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141,16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7 275 966,983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5 154 500,000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24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117,13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5 593 408,536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4 775 477,506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24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129,60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12 869 375,519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9 929 977,506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7715272" y="3000372"/>
          <a:ext cx="1428728" cy="2357454"/>
        </p:xfrm>
        <a:graphic>
          <a:graphicData uri="http://schemas.openxmlformats.org/drawingml/2006/table">
            <a:tbl>
              <a:tblPr/>
              <a:tblGrid>
                <a:gridCol w="1428728"/>
              </a:tblGrid>
              <a:tr h="822733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العنوان الأول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3459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العنوان الثاني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0012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المجمـــــوع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500826" y="714356"/>
            <a:ext cx="2286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 fontAlgn="ctr"/>
            <a:r>
              <a:rPr lang="ar-TN" sz="2800" b="1" dirty="0" smtClean="0">
                <a:solidFill>
                  <a:srgbClr val="000000"/>
                </a:solidFill>
                <a:latin typeface="Arabic Transparent"/>
              </a:rPr>
              <a:t>المــــــــــــــــــوارد</a:t>
            </a:r>
            <a:endParaRPr lang="ar-TN" sz="2800" b="1" dirty="0">
              <a:solidFill>
                <a:srgbClr val="000000"/>
              </a:solidFill>
              <a:latin typeface="Arabic Transparent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15609"/>
              </p:ext>
            </p:extLst>
          </p:nvPr>
        </p:nvGraphicFramePr>
        <p:xfrm>
          <a:off x="231566" y="1554357"/>
          <a:ext cx="3618060" cy="3803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6020"/>
                <a:gridCol w="1206020"/>
                <a:gridCol w="1206020"/>
              </a:tblGrid>
              <a:tr h="68688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3200" b="1" u="none" strike="noStrike" dirty="0">
                          <a:effectLst/>
                          <a:cs typeface="+mn-cs"/>
                        </a:rPr>
                        <a:t>2015</a:t>
                      </a:r>
                      <a:endParaRPr lang="fr-FR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806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cs typeface="+mn-cs"/>
                        </a:rPr>
                        <a:t>نسبة تحقيق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cs typeface="+mn-cs"/>
                        </a:rPr>
                        <a:t>جملة المداخيل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cs typeface="+mn-cs"/>
                        </a:rPr>
                        <a:t>تقديرات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5108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  <a:cs typeface="+mn-cs"/>
                        </a:rPr>
                        <a:t>الميزانية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cs typeface="+mn-cs"/>
                        </a:rPr>
                        <a:t>الحاصلة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cs typeface="+mn-cs"/>
                        </a:rPr>
                        <a:t>الموارد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  <a:cs typeface="+mn-cs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7791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134,69%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8 039 801,365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5 969 300,000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7791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79,44%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5 096 198,951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6 415 208,266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7791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106,07%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13 136 000,316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12 384 508,266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4C66-79B2-473E-92F5-22168DA63974}" type="datetime12">
              <a:rPr lang="ar-TN" smtClean="0"/>
              <a:pPr/>
              <a:t>07-11-2016 17:44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بلدية المروج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6929454" y="2786058"/>
          <a:ext cx="1428728" cy="2587158"/>
        </p:xfrm>
        <a:graphic>
          <a:graphicData uri="http://schemas.openxmlformats.org/drawingml/2006/table">
            <a:tbl>
              <a:tblPr/>
              <a:tblGrid>
                <a:gridCol w="1428728"/>
              </a:tblGrid>
              <a:tr h="90289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العنوان الأول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91591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العنوان الثاني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6834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المجمـــــوع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500826" y="500042"/>
            <a:ext cx="2286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 fontAlgn="ctr"/>
            <a:r>
              <a:rPr lang="ar-TN" sz="2800" b="1" dirty="0" smtClean="0">
                <a:solidFill>
                  <a:srgbClr val="000000"/>
                </a:solidFill>
                <a:latin typeface="Arabic Transparent"/>
              </a:rPr>
              <a:t>المــــــــــــــــــوارد</a:t>
            </a:r>
            <a:endParaRPr lang="ar-TN" sz="2800" b="1" dirty="0">
              <a:solidFill>
                <a:srgbClr val="000000"/>
              </a:solidFill>
              <a:latin typeface="Arabic Transparent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893201"/>
              </p:ext>
            </p:extLst>
          </p:nvPr>
        </p:nvGraphicFramePr>
        <p:xfrm>
          <a:off x="1835695" y="1700808"/>
          <a:ext cx="5092455" cy="3636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7485"/>
                <a:gridCol w="1697485"/>
                <a:gridCol w="1697485"/>
              </a:tblGrid>
              <a:tr h="656762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ar-TN" sz="3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سبتمبر 2016</a:t>
                      </a:r>
                      <a:endParaRPr lang="ar-TN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367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نسبة تحقيق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جملة المداخيل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تقديرات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1307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الميزانية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الحاصلة إلى 20/10/2016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الموارد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449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113,63%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7 620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929, 275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6 707 000,000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449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69,19%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5 681 951,533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8 212 369,688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449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89,16%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13 302 880,808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14 919 369,688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30" marR="9230" marT="9230" marB="0" anchor="ctr">
                    <a:gradFill>
                      <a:gsLst>
                        <a:gs pos="100000">
                          <a:srgbClr val="00B0F0"/>
                        </a:gs>
                        <a:gs pos="3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5BBC-4A6A-43AE-A6B8-43B3A7C59706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7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2643182"/>
            <a:ext cx="6921499" cy="193899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6000" b="1" cap="none" spc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هيكلة المصاريف بميزانية</a:t>
            </a:r>
          </a:p>
          <a:p>
            <a:pPr algn="ctr"/>
            <a:r>
              <a:rPr lang="ar-TN" sz="6000" b="1" cap="none" spc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سنة 2016</a:t>
            </a:r>
            <a:endParaRPr lang="fr-FR" sz="6000" b="1" cap="none" spc="0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6FA5-1FE0-4103-9762-131AA7349AC6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بلدية</a:t>
            </a:r>
            <a:r>
              <a:rPr lang="ar-DZ" dirty="0" smtClean="0"/>
              <a:t> المروج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8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00892" y="714356"/>
            <a:ext cx="1784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TN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abic Transparent"/>
              </a:rPr>
              <a:t>الموارد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847082"/>
              </p:ext>
            </p:extLst>
          </p:nvPr>
        </p:nvGraphicFramePr>
        <p:xfrm>
          <a:off x="467544" y="1484784"/>
          <a:ext cx="8208911" cy="5112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243"/>
                <a:gridCol w="1629510"/>
                <a:gridCol w="1963593"/>
                <a:gridCol w="3238565"/>
              </a:tblGrid>
              <a:tr h="545120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ar-TN" sz="2000" b="1" u="none" strike="noStrike" dirty="0">
                          <a:effectLst/>
                        </a:rPr>
                        <a:t>العنوان الأول</a:t>
                      </a:r>
                      <a:endParaRPr lang="ar-TN" sz="20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5532" marR="5532" marT="5532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5337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نسبة التحقيق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>
                          <a:effectLst/>
                        </a:rPr>
                        <a:t>الموارد المحققة إلى غاية 30 /10 /2016</a:t>
                      </a:r>
                      <a:endParaRPr lang="ar-TN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u="none" strike="noStrike" dirty="0">
                          <a:effectLst/>
                        </a:rPr>
                        <a:t>تقديرات الميزانية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بيان المورد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690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115%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2 157 272,613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1 878 000,000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 err="1">
                          <a:effectLst/>
                        </a:rPr>
                        <a:t>المعاليم</a:t>
                      </a:r>
                      <a:r>
                        <a:rPr lang="ar-TN" sz="1400" b="1" u="none" strike="noStrike" dirty="0">
                          <a:effectLst/>
                        </a:rPr>
                        <a:t> على العقارات والأنشطة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690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156%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471 055,864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301 000,000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مداخيل إشغال الملك العمومي البلدي </a:t>
                      </a:r>
                      <a:r>
                        <a:rPr lang="ar-TN" sz="1400" b="1" u="none" strike="noStrike" dirty="0" err="1">
                          <a:effectLst/>
                        </a:rPr>
                        <a:t>إستلزام</a:t>
                      </a:r>
                      <a:r>
                        <a:rPr lang="ar-TN" sz="1400" b="1" u="none" strike="noStrike" dirty="0">
                          <a:effectLst/>
                        </a:rPr>
                        <a:t> المرافق العمومية فيه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690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230%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863 758,092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375 000,000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مداخيل الموجبات والرخص الإدارية </a:t>
                      </a:r>
                      <a:r>
                        <a:rPr lang="ar-TN" sz="1400" b="1" u="none" strike="noStrike" dirty="0" err="1">
                          <a:effectLst/>
                        </a:rPr>
                        <a:t>ومعاليم</a:t>
                      </a:r>
                      <a:r>
                        <a:rPr lang="ar-TN" sz="1400" b="1" u="none" strike="noStrike" dirty="0">
                          <a:effectLst/>
                        </a:rPr>
                        <a:t> مقابل إسداء خدمات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690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134%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315 336,783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234 500,000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مداخيل الملك البلدي </a:t>
                      </a:r>
                      <a:r>
                        <a:rPr lang="ar-TN" sz="1400" b="1" u="none" strike="noStrike" dirty="0" err="1">
                          <a:effectLst/>
                        </a:rPr>
                        <a:t>الإعتيادية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690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101%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3 946 709,801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3 918 500,000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المداخيل المالية </a:t>
                      </a:r>
                      <a:r>
                        <a:rPr lang="ar-TN" sz="1400" b="1" u="none" strike="noStrike" dirty="0" err="1">
                          <a:effectLst/>
                        </a:rPr>
                        <a:t>الإعتيادية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690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116%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7 754 133,153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6 707 000,000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u="none" strike="noStrike" dirty="0">
                          <a:effectLst/>
                        </a:rPr>
                        <a:t>المجموع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2" marR="5532" marT="5532" marB="0" anchor="ctr"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C9E8-1BFB-412A-B3CC-9FD414E49120}" type="datetime12">
              <a:rPr lang="ar-TN" smtClean="0">
                <a:solidFill>
                  <a:schemeClr val="accent1">
                    <a:lumMod val="50000"/>
                  </a:schemeClr>
                </a:solidFill>
              </a:rPr>
              <a:pPr/>
              <a:t>07-11-2016 17:44</a:t>
            </a:fld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>
                <a:solidFill>
                  <a:schemeClr val="accent1">
                    <a:lumMod val="50000"/>
                  </a:schemeClr>
                </a:solidFill>
              </a:rPr>
              <a:t>بلدية المروج</a:t>
            </a:r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42893-B9F2-496F-858A-43659BBCE72D}" type="slidenum">
              <a:rPr lang="fr-FR" smtClean="0">
                <a:solidFill>
                  <a:schemeClr val="accent1">
                    <a:lumMod val="50000"/>
                  </a:schemeClr>
                </a:solidFill>
              </a:rPr>
              <a:pPr/>
              <a:t>9</a:t>
            </a:fld>
            <a:endParaRPr lang="fr-FR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0232" y="2714620"/>
            <a:ext cx="4643471" cy="1446550"/>
          </a:xfrm>
          <a:prstGeom prst="rect">
            <a:avLst/>
          </a:prstGeom>
          <a:gradFill>
            <a:gsLst>
              <a:gs pos="98000">
                <a:srgbClr val="FF0000"/>
              </a:gs>
              <a:gs pos="42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TN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TN" sz="4400" b="1" cap="none" spc="50" dirty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هيكلة </a:t>
            </a:r>
            <a:r>
              <a:rPr lang="ar-TN" sz="4400" b="1" cap="none" spc="50" dirty="0" smtClean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موارد</a:t>
            </a:r>
          </a:p>
          <a:p>
            <a:pPr algn="ctr"/>
            <a:r>
              <a:rPr lang="ar-TN" sz="4400" b="1" cap="none" spc="50" dirty="0" smtClean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TN" sz="4400" b="1" cap="none" spc="50" dirty="0">
                <a:ln w="11430"/>
                <a:solidFill>
                  <a:schemeClr val="tx2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العنوان الأول</a:t>
            </a:r>
            <a:endParaRPr lang="fr-FR" sz="2000" b="1" cap="none" spc="50" dirty="0">
              <a:ln w="11430"/>
              <a:solidFill>
                <a:schemeClr val="tx2">
                  <a:lumMod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3990</TotalTime>
  <Words>1061</Words>
  <Application>Microsoft Office PowerPoint</Application>
  <PresentationFormat>Affichage à l'écran (4:3)</PresentationFormat>
  <Paragraphs>420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Arabic Transparent</vt:lpstr>
      <vt:lpstr>Arial</vt:lpstr>
      <vt:lpstr>Calibri</vt:lpstr>
      <vt:lpstr>Simplified Arabic</vt:lpstr>
      <vt:lpstr>Times New Roman</vt:lpstr>
      <vt:lpstr>Tw Cen MT</vt:lpstr>
      <vt:lpstr>Ronds dans l’eau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تطور الميزان البلدي للفترة 2011-2015</dc:title>
  <dc:creator>USER</dc:creator>
  <cp:lastModifiedBy>Ahmed</cp:lastModifiedBy>
  <cp:revision>460</cp:revision>
  <cp:lastPrinted>2016-10-06T15:33:03Z</cp:lastPrinted>
  <dcterms:created xsi:type="dcterms:W3CDTF">2015-11-10T14:50:50Z</dcterms:created>
  <dcterms:modified xsi:type="dcterms:W3CDTF">2016-11-07T17:06:23Z</dcterms:modified>
</cp:coreProperties>
</file>